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72" r:id="rId3"/>
    <p:sldId id="266" r:id="rId4"/>
    <p:sldId id="273" r:id="rId5"/>
    <p:sldId id="265" r:id="rId6"/>
    <p:sldId id="274" r:id="rId7"/>
    <p:sldId id="260" r:id="rId8"/>
    <p:sldId id="275" r:id="rId9"/>
    <p:sldId id="258" r:id="rId10"/>
    <p:sldId id="276" r:id="rId11"/>
    <p:sldId id="259" r:id="rId12"/>
    <p:sldId id="261" r:id="rId13"/>
    <p:sldId id="263" r:id="rId14"/>
    <p:sldId id="279" r:id="rId15"/>
    <p:sldId id="270" r:id="rId16"/>
    <p:sldId id="280" r:id="rId17"/>
    <p:sldId id="267" r:id="rId18"/>
    <p:sldId id="281" r:id="rId19"/>
    <p:sldId id="269" r:id="rId20"/>
    <p:sldId id="271" r:id="rId21"/>
    <p:sldId id="264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15"/>
    <a:srgbClr val="FFD8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6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3D7DC-906E-4671-9D27-05D50E3766D2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0295E-C036-4AC9-A9B2-56FED4375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295E-C036-4AC9-A9B2-56FED4375A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295E-C036-4AC9-A9B2-56FED4375A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295E-C036-4AC9-A9B2-56FED4375A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295E-C036-4AC9-A9B2-56FED4375A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295E-C036-4AC9-A9B2-56FED4375A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295E-C036-4AC9-A9B2-56FED4375A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295E-C036-4AC9-A9B2-56FED4375A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295E-C036-4AC9-A9B2-56FED4375A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295E-C036-4AC9-A9B2-56FED4375A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EBBED05-B171-455C-BDC5-6F560352687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40038B-E5F6-4FB3-88FA-959D94F48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fkids.com/ar/index.php?action=show_art&amp;ArtCat=16&amp;id=1242" TargetMode="External"/><Relationship Id="rId2" Type="http://schemas.openxmlformats.org/officeDocument/2006/relationships/hyperlink" Target="http://www.q8windows.com/vb/showthread.php?t=699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://www.egyscholars.com/vb/showthread.php?t=3842" TargetMode="External"/><Relationship Id="rId4" Type="http://schemas.openxmlformats.org/officeDocument/2006/relationships/hyperlink" Target="http://www.elssafa.com/index.php?option=com_content&amp;view=article&amp;id=362:-o--&amp;catid=10&amp;Itemid=6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71600" y="152400"/>
            <a:ext cx="6553200" cy="1981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Hearing impaired</a:t>
            </a:r>
            <a:endParaRPr lang="ar-EG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الإعاقة السمعيــة</a:t>
            </a:r>
            <a:endParaRPr lang="ar-EG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931" y="2136338"/>
            <a:ext cx="364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:\الاعاقة السمعية\أنا_الأصم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01302"/>
            <a:ext cx="1600200" cy="198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" name="Picture 4" descr="I:\الاعاقة السمعية\i_am_deaf_leave_me_alone_embroidered_hat-p233364412070405683ayoeg_400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304800" y="2362200"/>
            <a:ext cx="2743200" cy="279785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</p:pic>
      <p:pic>
        <p:nvPicPr>
          <p:cNvPr id="2053" name="Picture 5" descr="I:\الاعاقة السمعية\shame.jpg"/>
          <p:cNvPicPr>
            <a:picLocks noChangeAspect="1" noChangeArrowheads="1"/>
          </p:cNvPicPr>
          <p:nvPr/>
        </p:nvPicPr>
        <p:blipFill>
          <a:blip r:embed="rId5">
            <a:lum contrast="-10000"/>
          </a:blip>
          <a:srcRect/>
          <a:stretch>
            <a:fillRect/>
          </a:stretch>
        </p:blipFill>
        <p:spPr bwMode="auto">
          <a:xfrm>
            <a:off x="6248401" y="2438400"/>
            <a:ext cx="2362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85800" y="5105400"/>
            <a:ext cx="7772400" cy="1754326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are deaf …..</a:t>
            </a: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But  we have sense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098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14 Nov.2010-Hearing Impaired- </a:t>
            </a:r>
            <a:r>
              <a:rPr lang="en-US" sz="2800" b="1" u="sng" dirty="0" err="1" smtClean="0"/>
              <a:t>Esraa</a:t>
            </a:r>
            <a:r>
              <a:rPr lang="en-US" sz="2800" b="1" u="sng" dirty="0" smtClean="0"/>
              <a:t> El </a:t>
            </a:r>
            <a:r>
              <a:rPr lang="en-US" sz="2800" b="1" u="sng" dirty="0" err="1" smtClean="0"/>
              <a:t>komy</a:t>
            </a:r>
            <a:endParaRPr lang="en-US" sz="2800" b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US" b="0" dirty="0" smtClean="0"/>
              <a:t>Main Points</a:t>
            </a:r>
            <a:endParaRPr lang="ar-EG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03868">
            <a:off x="591677" y="1632163"/>
            <a:ext cx="8229600" cy="5082809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تصنيف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العوامل المؤثرة فى التصنيف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أسباب الاعاقة السمعية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سيكلوجية المعاقيين سمعيا</a:t>
            </a:r>
          </a:p>
          <a:p>
            <a:r>
              <a:rPr lang="ar-EG" dirty="0" smtClean="0"/>
              <a:t>أبرز مشكلات الاعاقة السمعية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نتائج ودراسات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توصيات عامة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حلمنا </a:t>
            </a:r>
            <a:endParaRPr lang="ar-EG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524000" y="381000"/>
            <a:ext cx="6400800" cy="1295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أبرز المشكلات الخاصة بالإعاقة السمعية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I:\صور برزنتيشن\question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0"/>
            <a:ext cx="3460411" cy="401162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 descr="I:\الاعاقة السمعية\e41629e47b1844a903f18c4533560cdc_l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362200"/>
            <a:ext cx="3333750" cy="356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صور برزنتيشن\affini_commun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905000" cy="2099505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 descr="I:\صور برزنتيشن\مجتمعد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057400"/>
            <a:ext cx="2924386" cy="274320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ounded Rectangle 3"/>
          <p:cNvSpPr/>
          <p:nvPr/>
        </p:nvSpPr>
        <p:spPr>
          <a:xfrm>
            <a:off x="3505200" y="838200"/>
            <a:ext cx="1524000" cy="914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مجتمع متكلم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6400" y="838200"/>
            <a:ext cx="1524000" cy="914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مجتمع أصم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771650" y="180975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91000" y="17526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:\الاعاقة السمعية\sha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783237"/>
            <a:ext cx="1524000" cy="207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I:\صور برزنتيشن\mag_37(84)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876800"/>
            <a:ext cx="2531504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Oval 19"/>
          <p:cNvSpPr/>
          <p:nvPr/>
        </p:nvSpPr>
        <p:spPr>
          <a:xfrm>
            <a:off x="6096000" y="304800"/>
            <a:ext cx="2895600" cy="1143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التواصل :-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15000" y="304800"/>
            <a:ext cx="2895600" cy="1295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التعليم :-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I:\صور برزنتيشن\feaff13755ff55b9a832eb01fcc4bc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81200"/>
            <a:ext cx="5029200" cy="3882191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US" b="0" dirty="0" smtClean="0"/>
              <a:t>Main Points</a:t>
            </a:r>
            <a:endParaRPr lang="ar-EG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84422">
            <a:off x="511198" y="1411564"/>
            <a:ext cx="8229600" cy="5082809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تصنيف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العوامل المؤثرة فى التصنيف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أسباب الاعاقة السمعية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سيكلوجية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أبرز مشكلات الاعاقة السمعية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التواصل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التعليم</a:t>
            </a:r>
            <a:endParaRPr lang="ar-E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ar-EG" dirty="0" smtClean="0"/>
              <a:t>نتائج ودراسات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توصيات عامة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حلمنا</a:t>
            </a:r>
            <a:r>
              <a:rPr lang="ar-EG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ar-EG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438400" y="228600"/>
            <a:ext cx="4495800" cy="1295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نتائج ودراســات</a:t>
            </a:r>
            <a:endParaRPr lang="ar-EG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057400"/>
            <a:ext cx="48006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ضغوط وصعوبات إقتصادية </a:t>
            </a:r>
          </a:p>
          <a:p>
            <a:pPr algn="r"/>
            <a:endParaRPr lang="ar-EG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ar-E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ضغوط نفسية </a:t>
            </a:r>
          </a:p>
          <a:p>
            <a:pPr algn="r"/>
            <a:endParaRPr lang="ar-EG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ar-E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ضغوط تربوية تعليمية</a:t>
            </a:r>
            <a:endParaRPr lang="ar-EG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5" name="Picture 3" descr="C:\Documents and Settings\XPPRESP3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32766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US" b="0" dirty="0" smtClean="0"/>
              <a:t>Main Points</a:t>
            </a:r>
            <a:endParaRPr lang="ar-EG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089961">
            <a:off x="511198" y="1411564"/>
            <a:ext cx="8229600" cy="5082809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تصنيف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العوامل المؤثرة فى التصنيف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أسباب الاعاقة السمعية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سيكلوجية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أبرز مشكلات الاعاقة السمعية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نتائج ودراسات</a:t>
            </a:r>
          </a:p>
          <a:p>
            <a:r>
              <a:rPr lang="ar-EG" dirty="0" smtClean="0"/>
              <a:t>توصيات عامة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حلمنا </a:t>
            </a:r>
            <a:endParaRPr lang="ar-EG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sso\elcindrela\صور برزنتيشن\community-712702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8458200" cy="489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ar-EG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ar-EG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ضرورة وجود الإرشاد النفسى والإجتماعى لأسر الآطفال المعاقين سمعيا</a:t>
            </a:r>
            <a:endParaRPr lang="ar-SA" sz="2400" b="1" dirty="0" smtClean="0">
              <a:solidFill>
                <a:schemeClr val="bg1"/>
              </a:solidFill>
              <a:latin typeface="Blackadder ITC" pitchFamily="82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solidFill>
                <a:schemeClr val="bg1"/>
              </a:solidFill>
              <a:latin typeface="Blackadder ITC" pitchFamily="82" charset="0"/>
              <a:cs typeface="Times New Roman" pitchFamily="18" charset="0"/>
            </a:endParaRPr>
          </a:p>
          <a:p>
            <a:pPr algn="r"/>
            <a:r>
              <a:rPr lang="ar-SA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2- </a:t>
            </a:r>
            <a:r>
              <a:rPr lang="ar-EG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وجود دورات تدريبية فى لغة الإشارة والتخاطب لأسر المعاقين سمعيا ومن     يتعاملون معهم .</a:t>
            </a:r>
            <a:endParaRPr lang="ar-SA" sz="2400" b="1" dirty="0" smtClean="0">
              <a:solidFill>
                <a:schemeClr val="bg1"/>
              </a:solidFill>
              <a:latin typeface="Blackadder ITC" pitchFamily="82" charset="0"/>
              <a:cs typeface="Times New Roman" pitchFamily="18" charset="0"/>
            </a:endParaRPr>
          </a:p>
          <a:p>
            <a:pPr algn="r"/>
            <a:endParaRPr lang="ar-SA" sz="2400" b="1" dirty="0" smtClean="0">
              <a:solidFill>
                <a:schemeClr val="bg1"/>
              </a:solidFill>
              <a:latin typeface="Blackadder ITC" pitchFamily="82" charset="0"/>
              <a:cs typeface="Times New Roman" pitchFamily="18" charset="0"/>
            </a:endParaRPr>
          </a:p>
          <a:p>
            <a:pPr algn="r"/>
            <a:r>
              <a:rPr lang="ar-SA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3- وجود أماكن خاصة بالمعاقين سمعي</a:t>
            </a:r>
            <a:r>
              <a:rPr lang="ar-EG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اً</a:t>
            </a:r>
            <a:r>
              <a:rPr lang="ar-SA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 تكون مصدر</a:t>
            </a:r>
            <a:r>
              <a:rPr lang="ar-EG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اً</a:t>
            </a:r>
            <a:r>
              <a:rPr lang="ar-SA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 لاكسابه مهارات التفاعل </a:t>
            </a:r>
            <a:r>
              <a:rPr lang="en-US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. </a:t>
            </a:r>
            <a:r>
              <a:rPr lang="ar-SA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الاجتماعى والتواصل مع الاخرين</a:t>
            </a:r>
            <a:endParaRPr lang="en-US" sz="2400" b="1" dirty="0" smtClean="0">
              <a:solidFill>
                <a:schemeClr val="bg1"/>
              </a:solidFill>
              <a:latin typeface="Blackadder ITC" pitchFamily="82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solidFill>
                <a:schemeClr val="bg1"/>
              </a:solidFill>
              <a:latin typeface="Blackadder ITC" pitchFamily="82" charset="0"/>
              <a:cs typeface="Times New Roman" pitchFamily="18" charset="0"/>
            </a:endParaRPr>
          </a:p>
          <a:p>
            <a:pPr algn="r"/>
            <a:r>
              <a:rPr lang="ar-EG" sz="2400" b="1" dirty="0" smtClean="0">
                <a:solidFill>
                  <a:schemeClr val="bg1"/>
                </a:solidFill>
                <a:latin typeface="Blackadder ITC" pitchFamily="82" charset="0"/>
                <a:cs typeface="Times New Roman" pitchFamily="18" charset="0"/>
              </a:rPr>
              <a:t>4- ضرورة تفعيل دور مؤسسات المجتمع المدنى خاصة فى إطار المسئولية المجتمعية</a:t>
            </a:r>
            <a:endParaRPr lang="en-US" sz="2400" b="1" dirty="0" smtClean="0">
              <a:solidFill>
                <a:schemeClr val="bg1"/>
              </a:solidFill>
              <a:latin typeface="Blackadder ITC" pitchFamily="82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latin typeface="Blackadder ITC" pitchFamily="82" charset="0"/>
              <a:cs typeface="Arabic Transparent" pitchFamily="2" charset="-78"/>
            </a:endParaRPr>
          </a:p>
          <a:p>
            <a:pPr algn="r"/>
            <a:endParaRPr lang="en-US" sz="2400" b="1" dirty="0" smtClean="0">
              <a:latin typeface="Blackadder ITC" pitchFamily="82" charset="0"/>
              <a:cs typeface="Arabic Transparent" pitchFamily="2" charset="-78"/>
            </a:endParaRPr>
          </a:p>
          <a:p>
            <a:pPr algn="r"/>
            <a:endParaRPr lang="en-US" sz="2400" b="1" dirty="0" smtClean="0">
              <a:cs typeface="Arabic Transparent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228600"/>
            <a:ext cx="4038600" cy="106680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توصيـــــــــات عامة </a:t>
            </a:r>
            <a:endParaRPr lang="ar-S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US" b="0" dirty="0" smtClean="0"/>
              <a:t>Main Points</a:t>
            </a:r>
            <a:endParaRPr lang="ar-EG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17725">
            <a:off x="485206" y="1660123"/>
            <a:ext cx="8229600" cy="5082809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تصنيف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العوامل المؤثرة فى التصنيف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أسباب الاعاقة السمعية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سيكلوجية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أبرز مشكلات الاعاقة السمعية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نتائج ودراسات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توصيات عامة </a:t>
            </a:r>
          </a:p>
          <a:p>
            <a:r>
              <a:rPr lang="ar-EG" dirty="0" smtClean="0"/>
              <a:t>حلمنا </a:t>
            </a:r>
            <a:endParaRPr lang="ar-E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1 (40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5653">
            <a:off x="110577" y="3423190"/>
            <a:ext cx="4572000" cy="327660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F:\esso\نقل الفلاشية\f.c.g\1 (7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6803">
            <a:off x="4648209" y="198370"/>
            <a:ext cx="4342855" cy="3429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esso\نقل الفلاشية\f.c.g\1 (37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3465">
            <a:off x="4648200" y="3581400"/>
            <a:ext cx="4495800" cy="32766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esso\نقل الفلاشية\f.c.g\100_1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0975">
            <a:off x="-38861" y="38952"/>
            <a:ext cx="4410034" cy="3261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US" b="0" dirty="0" smtClean="0"/>
              <a:t>Main Points</a:t>
            </a:r>
            <a:endParaRPr lang="ar-EG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78029">
            <a:off x="455977" y="1700672"/>
            <a:ext cx="8229600" cy="5082809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ar-EG" dirty="0" smtClean="0"/>
              <a:t>تصنيف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العوامل المؤثرة فى التصنيف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أسباب الاعاقة السمعية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سيكلوجية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أبرز مشكلات الاعاقة السمعية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نتائج ودراسات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توصيات عامة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دا حلمنا </a:t>
            </a:r>
            <a:endParaRPr lang="ar-EG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F:\esso\نقل الفلاشية\turkey 2010\DSC00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7" descr="F:\esso\نقل الفلاشية\turkey 2010\DSC00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4343400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9" descr="F:\esso\نقل الفلاشية\turkey 2010\DSC0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F:\esso\نقل الفلاشية\turkey 2010\DSC00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78326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1905000"/>
            <a:ext cx="853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1-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http://www.q8windows.com/vb/showthread.php?t=6990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2-</a:t>
            </a:r>
            <a:r>
              <a:rPr lang="en-US" sz="2000" b="1" u="sng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http://www.gulfkids.com/ar/index.php?action=show_art&amp;ArtCat=16&amp;id=1242</a:t>
            </a:r>
            <a:endParaRPr lang="en-US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3-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hlinkClick r:id="rId4"/>
              </a:rPr>
              <a:t>http://www.elssafa.com/index.php?option=com_content&amp;view=article&amp;id=362:-o--&amp;catid=10&amp;Itemid=62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4- </a:t>
            </a:r>
            <a:r>
              <a:rPr lang="en-US" sz="2000" b="1" u="sng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http://www.egyscholars.com/vb/showthread.php?t=3842</a:t>
            </a:r>
            <a:endParaRPr lang="en-US" sz="2000" b="1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000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5-  Book of sign language research and the preparation</a:t>
            </a:r>
          </a:p>
          <a:p>
            <a:r>
              <a:rPr lang="en-US" sz="2000" dirty="0" smtClean="0"/>
              <a:t>      of the Asdaa  for hearing impaired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209800" y="152400"/>
            <a:ext cx="4648200" cy="1676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References</a:t>
            </a:r>
          </a:p>
          <a:p>
            <a:pPr algn="ctr"/>
            <a:endParaRPr lang="ar-EG" dirty="0"/>
          </a:p>
        </p:txBody>
      </p:sp>
      <p:pic>
        <p:nvPicPr>
          <p:cNvPr id="1026" name="Picture 2" descr="C:\Documents and Settings\XPPRESP3\Desktop\100_1750.ln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272" y="4419600"/>
            <a:ext cx="221672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صور برزنتيشن\8083_f26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0205668">
            <a:off x="109590" y="4757789"/>
            <a:ext cx="1938286" cy="1938286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Rectangle 4"/>
          <p:cNvSpPr/>
          <p:nvPr/>
        </p:nvSpPr>
        <p:spPr>
          <a:xfrm>
            <a:off x="381000" y="3124200"/>
            <a:ext cx="853533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dirty="0" smtClean="0">
                <a:ln w="50800"/>
                <a:solidFill>
                  <a:schemeClr val="bg1">
                    <a:shade val="50000"/>
                  </a:schemeClr>
                </a:solidFill>
                <a:latin typeface="Constantia" pitchFamily="18" charset="0"/>
                <a:cs typeface="Arabic Transparent" pitchFamily="2" charset="-78"/>
              </a:rPr>
              <a:t>             </a:t>
            </a:r>
            <a:r>
              <a:rPr lang="en-US" sz="4800" dirty="0" err="1" smtClean="0">
                <a:ln w="50800"/>
                <a:latin typeface="Comic Sans MS" pitchFamily="66" charset="0"/>
                <a:cs typeface="Arabic Transparent" pitchFamily="2" charset="-78"/>
              </a:rPr>
              <a:t>Esraa</a:t>
            </a:r>
            <a:r>
              <a:rPr lang="en-US" sz="4800" dirty="0" smtClean="0">
                <a:ln w="50800"/>
                <a:latin typeface="Comic Sans MS" pitchFamily="66" charset="0"/>
                <a:cs typeface="Arabic Transparent" pitchFamily="2" charset="-78"/>
              </a:rPr>
              <a:t> </a:t>
            </a:r>
            <a:r>
              <a:rPr lang="en-US" sz="4800" dirty="0" err="1" smtClean="0">
                <a:ln w="50800"/>
                <a:latin typeface="Comic Sans MS" pitchFamily="66" charset="0"/>
                <a:cs typeface="Arabic Transparent" pitchFamily="2" charset="-78"/>
              </a:rPr>
              <a:t>elkomy</a:t>
            </a:r>
            <a:r>
              <a:rPr lang="en-US" sz="4800" dirty="0" smtClean="0">
                <a:ln w="50800"/>
                <a:latin typeface="Comic Sans MS" pitchFamily="66" charset="0"/>
                <a:cs typeface="Arabic Transparent" pitchFamily="2" charset="-78"/>
              </a:rPr>
              <a:t>       </a:t>
            </a:r>
          </a:p>
          <a:p>
            <a:pPr algn="ctr"/>
            <a:r>
              <a:rPr lang="en-US" sz="4800" b="1" dirty="0" smtClean="0">
                <a:ln w="50800"/>
                <a:solidFill>
                  <a:srgbClr val="FFC000"/>
                </a:solidFill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 smtClean="0">
                <a:ln w="50800"/>
                <a:solidFill>
                  <a:srgbClr val="FFC715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esraa_sendrela@yahoo.com</a:t>
            </a:r>
            <a:endParaRPr lang="en-US" sz="4400" b="1" dirty="0">
              <a:ln w="50800"/>
              <a:solidFill>
                <a:srgbClr val="FFC715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334000"/>
            <a:ext cx="84464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 Demi" pitchFamily="34" charset="0"/>
                <a:cs typeface="Arabic Transparent" pitchFamily="2" charset="-78"/>
              </a:rPr>
              <a:t>LOVE Is a Language we all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 Demi" pitchFamily="34" charset="0"/>
                <a:cs typeface="Arabic Transparent" pitchFamily="2" charset="-78"/>
              </a:rPr>
              <a:t>understand</a:t>
            </a:r>
            <a:endParaRPr lang="ar-EG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3" descr="C:\Documents and Settings\XPPRESP3\Desktop\eid-mubarak.gif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2133600" y="228600"/>
            <a:ext cx="5056049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152400"/>
            <a:ext cx="6324600" cy="1219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تصنيف المعــاقين سمعيــاً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534694" y="15613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867297" y="2018903"/>
            <a:ext cx="53340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667500" y="2019300"/>
            <a:ext cx="5334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181600" y="2286000"/>
            <a:ext cx="3733800" cy="167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ضعاف سمع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Hard of Hearing</a:t>
            </a:r>
            <a:endParaRPr lang="ar-S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أسلوب التواصل الشائع </a:t>
            </a:r>
          </a:p>
          <a:p>
            <a:pPr algn="ctr"/>
            <a:r>
              <a:rPr lang="ar-S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ar-SA" sz="1600" b="1" dirty="0" smtClean="0">
                <a:ln w="50800"/>
                <a:solidFill>
                  <a:srgbClr val="002060"/>
                </a:solidFill>
              </a:rPr>
              <a:t>التخاطب</a:t>
            </a:r>
            <a:r>
              <a:rPr lang="ar-S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  <a:endParaRPr lang="en-US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ar-SA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2286000"/>
            <a:ext cx="3505200" cy="167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صــــــــم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Deaf</a:t>
            </a:r>
            <a:endParaRPr lang="ar-S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أسلوب التواصل الشائع </a:t>
            </a:r>
          </a:p>
          <a:p>
            <a:pPr algn="ctr"/>
            <a:r>
              <a:rPr lang="ar-S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ar-SA" sz="1600" b="1" dirty="0" smtClean="0">
                <a:ln w="50800"/>
                <a:solidFill>
                  <a:srgbClr val="002060"/>
                </a:solidFill>
              </a:rPr>
              <a:t>لغة الإشارة</a:t>
            </a:r>
            <a:r>
              <a:rPr lang="ar-S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  <a:endParaRPr lang="ar-S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ْْ</a:t>
            </a:r>
            <a:endParaRPr lang="en-US" dirty="0"/>
          </a:p>
        </p:txBody>
      </p:sp>
      <p:pic>
        <p:nvPicPr>
          <p:cNvPr id="12" name="Picture 3" descr="I:\الاعاقة السمعية\3927093048_1d9f939c66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038600"/>
            <a:ext cx="3048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I:\الاعاقة السمعية\0317_B6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114800"/>
            <a:ext cx="2971799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2133600" y="1752600"/>
            <a:ext cx="480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US" b="0" dirty="0" smtClean="0"/>
              <a:t>Main Points</a:t>
            </a:r>
            <a:endParaRPr lang="ar-EG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72457">
            <a:off x="691288" y="1751532"/>
            <a:ext cx="8229600" cy="5082809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تصنيف المعاقيين سمعيا</a:t>
            </a:r>
          </a:p>
          <a:p>
            <a:r>
              <a:rPr lang="ar-EG" dirty="0" smtClean="0"/>
              <a:t>العوامل المؤثرة فى التصنيف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أسباب الاعاقة السمعية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سيكلوجية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أبرز مشكلات الاعاقة السمعية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نتائج ودراسات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توصيات عامة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دا حلمنا </a:t>
            </a:r>
            <a:endParaRPr lang="ar-EG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19200" y="228600"/>
            <a:ext cx="7162800" cy="1447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العوامل المؤثرة فى تصنيف </a:t>
            </a:r>
          </a:p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المعاقين سمعيا</a:t>
            </a: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ً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9050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latin typeface="Arial" pitchFamily="34" charset="0"/>
                <a:cs typeface="Traditional Arabic" pitchFamily="2" charset="-78"/>
              </a:rPr>
              <a:t>1</a:t>
            </a:r>
            <a:r>
              <a:rPr lang="ar-SA" sz="4000" dirty="0" smtClean="0">
                <a:latin typeface="Arial" pitchFamily="34" charset="0"/>
                <a:cs typeface="Traditional Arabic" pitchFamily="2" charset="-78"/>
              </a:rPr>
              <a:t>- درجة فقد السمع</a:t>
            </a:r>
          </a:p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ar-SA" sz="3200" dirty="0" smtClean="0">
                <a:latin typeface="Arial" pitchFamily="34" charset="0"/>
                <a:cs typeface="Traditional Arabic" pitchFamily="2" charset="-78"/>
              </a:rPr>
              <a:t>2- </a:t>
            </a:r>
            <a:r>
              <a:rPr lang="ar-SA" sz="4000" dirty="0" smtClean="0">
                <a:latin typeface="Arial" pitchFamily="34" charset="0"/>
                <a:cs typeface="Traditional Arabic" pitchFamily="2" charset="-78"/>
              </a:rPr>
              <a:t>عمر الإصابة بفقد السمع</a:t>
            </a:r>
          </a:p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ar-SA" sz="3200" dirty="0" smtClean="0">
                <a:latin typeface="Arial" pitchFamily="34" charset="0"/>
                <a:cs typeface="Traditional Arabic" pitchFamily="2" charset="-78"/>
              </a:rPr>
              <a:t>3- </a:t>
            </a:r>
            <a:r>
              <a:rPr lang="ar-SA" sz="4000" dirty="0" smtClean="0">
                <a:latin typeface="Arial" pitchFamily="34" charset="0"/>
                <a:cs typeface="Traditional Arabic" pitchFamily="2" charset="-78"/>
              </a:rPr>
              <a:t>لغة الوالدين فى المنزل</a:t>
            </a:r>
          </a:p>
        </p:txBody>
      </p:sp>
      <p:pic>
        <p:nvPicPr>
          <p:cNvPr id="14" name="Picture 2" descr="I:\الاعاقة السمعية\_39537499_finga-alaindex-spl20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71263">
            <a:off x="527079" y="3938691"/>
            <a:ext cx="2880266" cy="2226556"/>
          </a:xfrm>
          <a:prstGeom prst="round2DiagRect">
            <a:avLst>
              <a:gd name="adj1" fmla="val 10560"/>
              <a:gd name="adj2" fmla="val 0"/>
            </a:avLst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US" b="0" dirty="0" smtClean="0"/>
              <a:t>Main Points</a:t>
            </a:r>
            <a:endParaRPr lang="ar-EG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48042">
            <a:off x="455976" y="1776871"/>
            <a:ext cx="8229600" cy="5082809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تصنيف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العوامل المؤثرة فى التصنيف</a:t>
            </a:r>
          </a:p>
          <a:p>
            <a:r>
              <a:rPr lang="ar-EG" sz="2000" dirty="0" smtClean="0"/>
              <a:t>أ</a:t>
            </a:r>
            <a:r>
              <a:rPr lang="ar-EG" dirty="0" smtClean="0"/>
              <a:t>سباب الاعاقة السمعية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سيكلوجية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أبرز مشكلات الاعاقة السمعية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نتائج ودراسات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توصيات عامة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دا حلمنا</a:t>
            </a:r>
            <a:r>
              <a:rPr lang="ar-EG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ar-EG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124200" y="9906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4200" y="228600"/>
            <a:ext cx="5410200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أسباب الإعاقة السمعية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1524000"/>
            <a:ext cx="6781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1- الوراثة</a:t>
            </a:r>
          </a:p>
          <a:p>
            <a:pPr algn="r"/>
            <a:endParaRPr lang="ar-SA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2- الإرتشاح المذمن خلف الأذن</a:t>
            </a:r>
          </a:p>
          <a:p>
            <a:pPr algn="r"/>
            <a:r>
              <a:rPr lang="ar-SA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3- إلتهاب الأذن الوسطى الصديدى المذمن</a:t>
            </a:r>
          </a:p>
          <a:p>
            <a:pPr algn="r"/>
            <a:endParaRPr lang="ar-SA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4- التعرض للضوضاء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EG" sz="2800" dirty="0" smtClean="0">
                <a:latin typeface="Arial" pitchFamily="34" charset="0"/>
                <a:cs typeface="Arial" pitchFamily="34" charset="0"/>
              </a:rPr>
              <a:t>5- الحمى الشوكية (الحصبة الألمانية)</a:t>
            </a:r>
            <a:endParaRPr lang="ar-SA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:\الاعاقة السمعية\n33308799789_2437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 rot="20656844">
            <a:off x="609600" y="1522095"/>
            <a:ext cx="2083420" cy="2135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I:\الاعاقة السمعية\2_s_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39442">
            <a:off x="490004" y="4233550"/>
            <a:ext cx="2775857" cy="228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US" b="0" dirty="0" smtClean="0"/>
              <a:t>Main Points</a:t>
            </a:r>
            <a:endParaRPr lang="ar-EG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086823">
            <a:off x="582195" y="1726704"/>
            <a:ext cx="8229600" cy="5082809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تصنيف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العوامل المؤثرة فى التصنيف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أسباب الاعاقة السمعية</a:t>
            </a:r>
          </a:p>
          <a:p>
            <a:r>
              <a:rPr lang="ar-EG" dirty="0" smtClean="0"/>
              <a:t>سيكلوجية المعاقيين سمعيا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أبرز مشكلات الاعاقة السمعية</a:t>
            </a:r>
            <a:r>
              <a:rPr lang="ar-EG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نتائج ودراسات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توصيات عامة </a:t>
            </a:r>
          </a:p>
          <a:p>
            <a:r>
              <a:rPr lang="ar-EG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حلمنا </a:t>
            </a:r>
            <a:endParaRPr lang="ar-EG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5000" y="304800"/>
            <a:ext cx="5638800" cy="1295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سيكلوجية المعاقين سمعياً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cs typeface="Arabic Transparent" pitchFamily="2" charset="-78"/>
              </a:rPr>
              <a:t>1- فى اغلب الاحيان يكون خجول ومحبط وتعيس لمواجهته صعوبة فى الاتصال مع المجتمع المتكلم وذلك يشعره بقلة الحيلة فى كثير من الاحيان .</a:t>
            </a:r>
          </a:p>
          <a:p>
            <a:pPr algn="r"/>
            <a:endParaRPr lang="ar-SA" sz="2400" dirty="0" smtClean="0">
              <a:cs typeface="Arabic Transparent" pitchFamily="2" charset="-78"/>
            </a:endParaRPr>
          </a:p>
          <a:p>
            <a:pPr algn="r"/>
            <a:r>
              <a:rPr lang="ar-SA" sz="2400" dirty="0" smtClean="0">
                <a:cs typeface="Arabic Transparent" pitchFamily="2" charset="-78"/>
              </a:rPr>
              <a:t>2- يعيش فى حيز مجتمعه لشعوره برفض المجتمع المتكلم له او التعجب والاستهزاء بطريقة تواصله </a:t>
            </a:r>
          </a:p>
          <a:p>
            <a:pPr algn="r"/>
            <a:endParaRPr lang="ar-SA" sz="2400" dirty="0" smtClean="0">
              <a:cs typeface="Arabic Transparent" pitchFamily="2" charset="-78"/>
            </a:endParaRPr>
          </a:p>
          <a:p>
            <a:pPr algn="r"/>
            <a:endParaRPr lang="en-US" dirty="0"/>
          </a:p>
        </p:txBody>
      </p:sp>
      <p:pic>
        <p:nvPicPr>
          <p:cNvPr id="1026" name="Picture 2" descr="C:\Documents and Settings\XPPRESP3.WW\My Documents\My Pictures\0wei26s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5638800" cy="2667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1.6|1.8|7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1|49.1|4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6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7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6.1|1|0.8|1|6.2|0.4|0.5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1605</TotalTime>
  <Words>478</Words>
  <Application>Microsoft Office PowerPoint</Application>
  <PresentationFormat>On-screen Show (4:3)</PresentationFormat>
  <Paragraphs>164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Slide 1</vt:lpstr>
      <vt:lpstr>Main Points</vt:lpstr>
      <vt:lpstr>Slide 3</vt:lpstr>
      <vt:lpstr>Main Points</vt:lpstr>
      <vt:lpstr>Slide 5</vt:lpstr>
      <vt:lpstr>Main Points</vt:lpstr>
      <vt:lpstr>Slide 7</vt:lpstr>
      <vt:lpstr>Main Points</vt:lpstr>
      <vt:lpstr>Slide 9</vt:lpstr>
      <vt:lpstr>Main Points</vt:lpstr>
      <vt:lpstr>Slide 11</vt:lpstr>
      <vt:lpstr>Slide 12</vt:lpstr>
      <vt:lpstr>Slide 13</vt:lpstr>
      <vt:lpstr>Main Points</vt:lpstr>
      <vt:lpstr>Slide 15</vt:lpstr>
      <vt:lpstr>Main Points</vt:lpstr>
      <vt:lpstr>Slide 17</vt:lpstr>
      <vt:lpstr>Main Points</vt:lpstr>
      <vt:lpstr>Slide 19</vt:lpstr>
      <vt:lpstr>Slide 20</vt:lpstr>
      <vt:lpstr>Slide 21</vt:lpstr>
      <vt:lpstr>Slide 22</vt:lpstr>
    </vt:vector>
  </TitlesOfParts>
  <Company>WW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</dc:creator>
  <cp:lastModifiedBy>Administrator</cp:lastModifiedBy>
  <cp:revision>201</cp:revision>
  <dcterms:created xsi:type="dcterms:W3CDTF">2010-07-19T00:56:23Z</dcterms:created>
  <dcterms:modified xsi:type="dcterms:W3CDTF">2011-05-31T12:50:20Z</dcterms:modified>
</cp:coreProperties>
</file>